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latypi Medium"/>
      <p:regular r:id="rId14"/>
    </p:embeddedFont>
    <p:embeddedFont>
      <p:font typeface="Platypi Medium"/>
      <p:regular r:id="rId15"/>
    </p:embeddedFont>
    <p:embeddedFont>
      <p:font typeface="Platypi Medium"/>
      <p:regular r:id="rId16"/>
    </p:embeddedFont>
    <p:embeddedFont>
      <p:font typeface="Platypi Medium"/>
      <p:regular r:id="rId17"/>
    </p:embeddedFont>
    <p:embeddedFont>
      <p:font typeface="Source Serif 4"/>
      <p:regular r:id="rId18"/>
    </p:embeddedFont>
    <p:embeddedFont>
      <p:font typeface="Source Serif 4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4-10.sv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4-9.png>
</file>

<file path=ppt/media/image-5-1.png>
</file>

<file path=ppt/media/image-6-1.png>
</file>

<file path=ppt/media/image-6-2.png>
</file>

<file path=ppt/media/image-6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hyperlink" Target="https://github.com/github/awesome-copilot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8" Type="http://schemas.openxmlformats.org/officeDocument/2006/relationships/image" Target="../media/image-4-7.png"/><Relationship Id="rId9" Type="http://schemas.openxmlformats.org/officeDocument/2006/relationships/image" Target="../media/image-4-8.svg"/><Relationship Id="rId10" Type="http://schemas.openxmlformats.org/officeDocument/2006/relationships/image" Target="../media/image-4-9.png"/><Relationship Id="rId11" Type="http://schemas.openxmlformats.org/officeDocument/2006/relationships/image" Target="../media/image-4-10.svg"/><Relationship Id="rId12" Type="http://schemas.openxmlformats.org/officeDocument/2006/relationships/slideLayout" Target="../slideLayouts/slideLayout5.xml"/><Relationship Id="rId1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18316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GitHub Copilot Code Review Agent — 30-Day Enablement Insights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876205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 comprehensive analysis of early-stage AI-assisted code review adoption across our engineering organization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2115" y="796766"/>
            <a:ext cx="7350204" cy="572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Program Overview: Last 30 Days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32115" y="1734860"/>
            <a:ext cx="13166169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Our GitHub Copilot Code Review Agent deployment has reached significant scale across the engineering organization. With 80 repositories now enabled, we're seeing active engagement across business-critical services and establishing baseline metrics for AI-assisted code review adoption.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32115" y="2617708"/>
            <a:ext cx="3119914" cy="604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50"/>
              </a:lnSpc>
              <a:buNone/>
            </a:pPr>
            <a:r>
              <a:rPr lang="en-US" sz="47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80</a:t>
            </a:r>
            <a:endParaRPr lang="en-US" sz="4750" dirty="0"/>
          </a:p>
        </p:txBody>
      </p:sp>
      <p:sp>
        <p:nvSpPr>
          <p:cNvPr id="5" name="Text 3"/>
          <p:cNvSpPr/>
          <p:nvPr/>
        </p:nvSpPr>
        <p:spPr>
          <a:xfrm>
            <a:off x="1114425" y="3450431"/>
            <a:ext cx="2355175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Repositories Enabled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32115" y="3846195"/>
            <a:ext cx="3119914" cy="878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Broad coverage across business-critical services and core infrastructure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4080748" y="2617708"/>
            <a:ext cx="3120033" cy="604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50"/>
              </a:lnSpc>
              <a:buNone/>
            </a:pPr>
            <a:r>
              <a:rPr lang="en-US" sz="47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2,399</a:t>
            </a:r>
            <a:endParaRPr lang="en-US" sz="4750" dirty="0"/>
          </a:p>
        </p:txBody>
      </p:sp>
      <p:sp>
        <p:nvSpPr>
          <p:cNvPr id="8" name="Text 6"/>
          <p:cNvSpPr/>
          <p:nvPr/>
        </p:nvSpPr>
        <p:spPr>
          <a:xfrm>
            <a:off x="4496753" y="3450431"/>
            <a:ext cx="2288024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Total PRs Raised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080748" y="3846195"/>
            <a:ext cx="3120033" cy="878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Strong development velocity demonstrating active engineering footprint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429500" y="2617708"/>
            <a:ext cx="3120033" cy="604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50"/>
              </a:lnSpc>
              <a:buNone/>
            </a:pPr>
            <a:r>
              <a:rPr lang="en-US" sz="47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150</a:t>
            </a:r>
            <a:endParaRPr lang="en-US" sz="4750" dirty="0"/>
          </a:p>
        </p:txBody>
      </p:sp>
      <p:sp>
        <p:nvSpPr>
          <p:cNvPr id="11" name="Text 9"/>
          <p:cNvSpPr/>
          <p:nvPr/>
        </p:nvSpPr>
        <p:spPr>
          <a:xfrm>
            <a:off x="7625001" y="3450431"/>
            <a:ext cx="2728913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PRs with Copilot Review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7429500" y="3846195"/>
            <a:ext cx="3120033" cy="878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Approximately 6.3% of all PRs received AI-assisted review feedback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10778252" y="2617708"/>
            <a:ext cx="3120033" cy="604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50"/>
              </a:lnSpc>
              <a:buNone/>
            </a:pPr>
            <a:r>
              <a:rPr lang="en-US" sz="47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180</a:t>
            </a:r>
            <a:endParaRPr lang="en-US" sz="4750" dirty="0"/>
          </a:p>
        </p:txBody>
      </p:sp>
      <p:sp>
        <p:nvSpPr>
          <p:cNvPr id="14" name="Text 12"/>
          <p:cNvSpPr/>
          <p:nvPr/>
        </p:nvSpPr>
        <p:spPr>
          <a:xfrm>
            <a:off x="11095315" y="3450431"/>
            <a:ext cx="2485787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Copilot Review Events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10778252" y="3846195"/>
            <a:ext cx="3120033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Average of 1.2 automated reviews per PR where Copilot engaged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732115" y="5113377"/>
            <a:ext cx="3896201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Review Distribution Analysis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732115" y="5639514"/>
            <a:ext cx="6359843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Total Reviews (Human + AI):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3,561 across all repositories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732115" y="6096953"/>
            <a:ext cx="6359843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Copilot's Share: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5.1% of all review activity (180 out of 3,561)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732115" y="6554391"/>
            <a:ext cx="6359843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This establishes our early-stage adoption baseline, with Copilot actively participating where developers hold licenses.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7546062" y="5113377"/>
            <a:ext cx="2745700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Coverage Insights</a:t>
            </a:r>
            <a:endParaRPr lang="en-US" sz="2150" dirty="0"/>
          </a:p>
        </p:txBody>
      </p:sp>
      <p:sp>
        <p:nvSpPr>
          <p:cNvPr id="21" name="Text 19"/>
          <p:cNvSpPr/>
          <p:nvPr/>
        </p:nvSpPr>
        <p:spPr>
          <a:xfrm>
            <a:off x="7546062" y="5639514"/>
            <a:ext cx="6359843" cy="878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Copilot engaged on PRs where developers have active licenses, demonstrating targeted deployment strategy. The 6.3% PR coverage rate reflects current license distribution and opt-in behavior patterns.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7546062" y="6682502"/>
            <a:ext cx="6359843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Next phase will track suggestion acceptance rates to measure quality impact.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047" y="519708"/>
            <a:ext cx="8378309" cy="590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Early Outcomes: Measurable Impact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56047" y="1488400"/>
            <a:ext cx="13118306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The initial 30-day deployment period has surfaced tangible benefits across code quality, review efficiency, and developer experience. These early wins validate our investment in AI-assisted code review capabilities.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56047" y="2305883"/>
            <a:ext cx="4246721" cy="2752130"/>
          </a:xfrm>
          <a:prstGeom prst="roundRect">
            <a:avLst>
              <a:gd name="adj" fmla="val 1030"/>
            </a:avLst>
          </a:prstGeom>
          <a:solidFill>
            <a:srgbClr val="F9F7F7"/>
          </a:solidFill>
          <a:ln/>
        </p:spPr>
      </p:sp>
      <p:sp>
        <p:nvSpPr>
          <p:cNvPr id="5" name="Shape 3"/>
          <p:cNvSpPr/>
          <p:nvPr/>
        </p:nvSpPr>
        <p:spPr>
          <a:xfrm>
            <a:off x="944999" y="2494836"/>
            <a:ext cx="566976" cy="566976"/>
          </a:xfrm>
          <a:prstGeom prst="roundRect">
            <a:avLst>
              <a:gd name="adj" fmla="val 16126054"/>
            </a:avLst>
          </a:prstGeom>
          <a:solidFill>
            <a:srgbClr val="3E2513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00852" y="2650688"/>
            <a:ext cx="255151" cy="25515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44999" y="3250763"/>
            <a:ext cx="3365659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Automated Quality Feedback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944999" y="3659386"/>
            <a:ext cx="3868817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Consistent, automated feedback on code quality, security vulnerabilities, and best practice violations across all enabled repositories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5191720" y="2305883"/>
            <a:ext cx="4246840" cy="2752130"/>
          </a:xfrm>
          <a:prstGeom prst="roundRect">
            <a:avLst>
              <a:gd name="adj" fmla="val 1030"/>
            </a:avLst>
          </a:prstGeom>
          <a:solidFill>
            <a:srgbClr val="F9F7F7"/>
          </a:solidFill>
          <a:ln/>
        </p:spPr>
      </p:sp>
      <p:sp>
        <p:nvSpPr>
          <p:cNvPr id="10" name="Shape 7"/>
          <p:cNvSpPr/>
          <p:nvPr/>
        </p:nvSpPr>
        <p:spPr>
          <a:xfrm>
            <a:off x="5380673" y="2494836"/>
            <a:ext cx="566976" cy="566976"/>
          </a:xfrm>
          <a:prstGeom prst="roundRect">
            <a:avLst>
              <a:gd name="adj" fmla="val 16126054"/>
            </a:avLst>
          </a:prstGeom>
          <a:solidFill>
            <a:srgbClr val="3E2513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36525" y="2650688"/>
            <a:ext cx="255151" cy="25515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380673" y="3250763"/>
            <a:ext cx="3127891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25-30% Faster Turnaround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5380673" y="3659386"/>
            <a:ext cx="3868936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Reduced time-to-first-review by approximately 25-30%, accelerating the feedback loop for developers</a:t>
            </a:r>
            <a:endParaRPr lang="en-US" sz="1450" dirty="0"/>
          </a:p>
        </p:txBody>
      </p:sp>
      <p:sp>
        <p:nvSpPr>
          <p:cNvPr id="14" name="Shape 10"/>
          <p:cNvSpPr/>
          <p:nvPr/>
        </p:nvSpPr>
        <p:spPr>
          <a:xfrm>
            <a:off x="9627513" y="2305883"/>
            <a:ext cx="4246840" cy="2752130"/>
          </a:xfrm>
          <a:prstGeom prst="roundRect">
            <a:avLst>
              <a:gd name="adj" fmla="val 1030"/>
            </a:avLst>
          </a:prstGeom>
          <a:solidFill>
            <a:srgbClr val="F9F7F7"/>
          </a:solidFill>
          <a:ln/>
        </p:spPr>
      </p:sp>
      <p:sp>
        <p:nvSpPr>
          <p:cNvPr id="15" name="Shape 11"/>
          <p:cNvSpPr/>
          <p:nvPr/>
        </p:nvSpPr>
        <p:spPr>
          <a:xfrm>
            <a:off x="9816465" y="2494836"/>
            <a:ext cx="566976" cy="566976"/>
          </a:xfrm>
          <a:prstGeom prst="roundRect">
            <a:avLst>
              <a:gd name="adj" fmla="val 16126054"/>
            </a:avLst>
          </a:prstGeom>
          <a:solidFill>
            <a:srgbClr val="3E2513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72318" y="2650688"/>
            <a:ext cx="255151" cy="25515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16465" y="3250763"/>
            <a:ext cx="351174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Reduced Senior Engineer Load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9816465" y="3659386"/>
            <a:ext cx="3868936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Decreased reviewer workload for senior engineers, allowing them to focus on architectural and design-level concerns</a:t>
            </a:r>
            <a:endParaRPr lang="en-US" sz="1450" dirty="0"/>
          </a:p>
        </p:txBody>
      </p:sp>
      <p:sp>
        <p:nvSpPr>
          <p:cNvPr id="19" name="Text 14"/>
          <p:cNvSpPr/>
          <p:nvPr/>
        </p:nvSpPr>
        <p:spPr>
          <a:xfrm>
            <a:off x="756047" y="5459611"/>
            <a:ext cx="31318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Quality Improvements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756047" y="6002893"/>
            <a:ext cx="6328648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Improved merge confidence through consistent pre-merge validation</a:t>
            </a:r>
            <a:endParaRPr lang="en-US" sz="1450" dirty="0"/>
          </a:p>
        </p:txBody>
      </p:sp>
      <p:sp>
        <p:nvSpPr>
          <p:cNvPr id="21" name="Text 16"/>
          <p:cNvSpPr/>
          <p:nvPr/>
        </p:nvSpPr>
        <p:spPr>
          <a:xfrm>
            <a:off x="756047" y="6673810"/>
            <a:ext cx="6328648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Higher overall PR quality with automated best practice enforcement</a:t>
            </a:r>
            <a:endParaRPr lang="en-US" sz="1450" dirty="0"/>
          </a:p>
        </p:txBody>
      </p:sp>
      <p:sp>
        <p:nvSpPr>
          <p:cNvPr id="22" name="Text 17"/>
          <p:cNvSpPr/>
          <p:nvPr/>
        </p:nvSpPr>
        <p:spPr>
          <a:xfrm>
            <a:off x="756047" y="7344728"/>
            <a:ext cx="632864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Earlier detection of potential issues before human review</a:t>
            </a:r>
            <a:endParaRPr lang="en-US" sz="1450" dirty="0"/>
          </a:p>
        </p:txBody>
      </p:sp>
      <p:sp>
        <p:nvSpPr>
          <p:cNvPr id="23" name="Text 18"/>
          <p:cNvSpPr/>
          <p:nvPr/>
        </p:nvSpPr>
        <p:spPr>
          <a:xfrm>
            <a:off x="7553325" y="5459611"/>
            <a:ext cx="29342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Developer Sentiment</a:t>
            </a:r>
            <a:endParaRPr lang="en-US" sz="2200" dirty="0"/>
          </a:p>
        </p:txBody>
      </p:sp>
      <p:sp>
        <p:nvSpPr>
          <p:cNvPr id="24" name="Text 19"/>
          <p:cNvSpPr/>
          <p:nvPr/>
        </p:nvSpPr>
        <p:spPr>
          <a:xfrm>
            <a:off x="7553325" y="6002893"/>
            <a:ext cx="632864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Positive feedback on AI-assisted review experience</a:t>
            </a:r>
            <a:endParaRPr lang="en-US" sz="1450" dirty="0"/>
          </a:p>
        </p:txBody>
      </p:sp>
      <p:sp>
        <p:nvSpPr>
          <p:cNvPr id="25" name="Text 20"/>
          <p:cNvSpPr/>
          <p:nvPr/>
        </p:nvSpPr>
        <p:spPr>
          <a:xfrm>
            <a:off x="7553325" y="6371392"/>
            <a:ext cx="632864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Increased confidence in code changes before submission</a:t>
            </a:r>
            <a:endParaRPr lang="en-US" sz="1450" dirty="0"/>
          </a:p>
        </p:txBody>
      </p:sp>
      <p:sp>
        <p:nvSpPr>
          <p:cNvPr id="26" name="Text 21"/>
          <p:cNvSpPr/>
          <p:nvPr/>
        </p:nvSpPr>
        <p:spPr>
          <a:xfrm>
            <a:off x="7553325" y="6739890"/>
            <a:ext cx="632864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Appreciation for immediate, actionable feedback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2465" y="462558"/>
            <a:ext cx="10071616" cy="525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Next-Step Roadmap: Scaling AI-Assisted Reviews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672465" y="1324094"/>
            <a:ext cx="13285470" cy="537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Building on our initial success, we're outlining a strategic roadmap to expand Copilot's impact, deepen integration with existing quality tools, and establish enterprise-scale AI-augmented code review practices.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840581" y="2303264"/>
            <a:ext cx="168116" cy="756404"/>
          </a:xfrm>
          <a:prstGeom prst="roundRect">
            <a:avLst>
              <a:gd name="adj" fmla="val 15001"/>
            </a:avLst>
          </a:prstGeom>
          <a:solidFill>
            <a:srgbClr val="F9F7F7"/>
          </a:solidFill>
          <a:ln/>
        </p:spPr>
      </p:sp>
      <p:sp>
        <p:nvSpPr>
          <p:cNvPr id="5" name="Shape 3"/>
          <p:cNvSpPr/>
          <p:nvPr/>
        </p:nvSpPr>
        <p:spPr>
          <a:xfrm>
            <a:off x="672465" y="2192893"/>
            <a:ext cx="504349" cy="504349"/>
          </a:xfrm>
          <a:prstGeom prst="roundRect">
            <a:avLst>
              <a:gd name="adj" fmla="val 90652"/>
            </a:avLst>
          </a:prstGeom>
          <a:solidFill>
            <a:srgbClr val="F9F7F7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8552" y="2318980"/>
            <a:ext cx="252174" cy="25217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344930" y="2219206"/>
            <a:ext cx="2594134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Expand License Coverage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344930" y="2582704"/>
            <a:ext cx="12613005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Scale Copilot license distribution to achieve 25% review penetration rate across all active repositories and development teams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1092756" y="3480078"/>
            <a:ext cx="168116" cy="756404"/>
          </a:xfrm>
          <a:prstGeom prst="roundRect">
            <a:avLst>
              <a:gd name="adj" fmla="val 15001"/>
            </a:avLst>
          </a:prstGeom>
          <a:solidFill>
            <a:srgbClr val="F9F7F7"/>
          </a:solidFill>
          <a:ln/>
        </p:spPr>
      </p:sp>
      <p:sp>
        <p:nvSpPr>
          <p:cNvPr id="10" name="Shape 7"/>
          <p:cNvSpPr/>
          <p:nvPr/>
        </p:nvSpPr>
        <p:spPr>
          <a:xfrm>
            <a:off x="924639" y="3369707"/>
            <a:ext cx="504349" cy="504349"/>
          </a:xfrm>
          <a:prstGeom prst="roundRect">
            <a:avLst>
              <a:gd name="adj" fmla="val 90652"/>
            </a:avLst>
          </a:prstGeom>
          <a:solidFill>
            <a:srgbClr val="F9F7F7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0727" y="3495794"/>
            <a:ext cx="252174" cy="25217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597104" y="3396020"/>
            <a:ext cx="2111216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Enhanced Telemetry</a:t>
            </a:r>
            <a:endParaRPr lang="en-US" sz="1650" dirty="0"/>
          </a:p>
        </p:txBody>
      </p:sp>
      <p:sp>
        <p:nvSpPr>
          <p:cNvPr id="13" name="Text 9"/>
          <p:cNvSpPr/>
          <p:nvPr/>
        </p:nvSpPr>
        <p:spPr>
          <a:xfrm>
            <a:off x="1597104" y="3759518"/>
            <a:ext cx="12360831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Implement comprehensive telemetry for suggestion acceptance rates and direct impact measurement on code quality metrics</a:t>
            </a:r>
            <a:endParaRPr lang="en-US" sz="1300" dirty="0"/>
          </a:p>
        </p:txBody>
      </p:sp>
      <p:sp>
        <p:nvSpPr>
          <p:cNvPr id="14" name="Shape 10"/>
          <p:cNvSpPr/>
          <p:nvPr/>
        </p:nvSpPr>
        <p:spPr>
          <a:xfrm>
            <a:off x="1344930" y="4656892"/>
            <a:ext cx="168116" cy="756404"/>
          </a:xfrm>
          <a:prstGeom prst="roundRect">
            <a:avLst>
              <a:gd name="adj" fmla="val 15001"/>
            </a:avLst>
          </a:prstGeom>
          <a:solidFill>
            <a:srgbClr val="F9F7F7"/>
          </a:solidFill>
          <a:ln/>
        </p:spPr>
      </p:sp>
      <p:sp>
        <p:nvSpPr>
          <p:cNvPr id="15" name="Shape 11"/>
          <p:cNvSpPr/>
          <p:nvPr/>
        </p:nvSpPr>
        <p:spPr>
          <a:xfrm>
            <a:off x="1176814" y="4546521"/>
            <a:ext cx="504349" cy="504349"/>
          </a:xfrm>
          <a:prstGeom prst="roundRect">
            <a:avLst>
              <a:gd name="adj" fmla="val 90652"/>
            </a:avLst>
          </a:prstGeom>
          <a:solidFill>
            <a:srgbClr val="F9F7F7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02901" y="4672608"/>
            <a:ext cx="252174" cy="252174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849279" y="4572833"/>
            <a:ext cx="3267908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Domain-Specific Customization</a:t>
            </a:r>
            <a:endParaRPr lang="en-US" sz="1650" dirty="0"/>
          </a:p>
        </p:txBody>
      </p:sp>
      <p:sp>
        <p:nvSpPr>
          <p:cNvPr id="18" name="Text 13"/>
          <p:cNvSpPr/>
          <p:nvPr/>
        </p:nvSpPr>
        <p:spPr>
          <a:xfrm>
            <a:off x="1849279" y="4936331"/>
            <a:ext cx="12108656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Introduce scoped customization using </a:t>
            </a:r>
            <a:pPr algn="l" indent="0" marL="0">
              <a:lnSpc>
                <a:spcPts val="2100"/>
              </a:lnSpc>
              <a:buNone/>
            </a:pPr>
            <a:r>
              <a:rPr lang="en-US" sz="1300" u="sng" dirty="0">
                <a:solidFill>
                  <a:srgbClr val="3E2513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  <a:hlinkClick r:id="rId7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awesome-copilot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for targeted reviews across Java, Terraform, Helm, and NodeJS codebases</a:t>
            </a:r>
            <a:endParaRPr lang="en-US" sz="1300" dirty="0"/>
          </a:p>
        </p:txBody>
      </p:sp>
      <p:sp>
        <p:nvSpPr>
          <p:cNvPr id="19" name="Shape 14"/>
          <p:cNvSpPr/>
          <p:nvPr/>
        </p:nvSpPr>
        <p:spPr>
          <a:xfrm>
            <a:off x="1597104" y="5833705"/>
            <a:ext cx="168116" cy="756404"/>
          </a:xfrm>
          <a:prstGeom prst="roundRect">
            <a:avLst>
              <a:gd name="adj" fmla="val 15001"/>
            </a:avLst>
          </a:prstGeom>
          <a:solidFill>
            <a:srgbClr val="F9F7F7"/>
          </a:solidFill>
          <a:ln/>
        </p:spPr>
      </p:sp>
      <p:sp>
        <p:nvSpPr>
          <p:cNvPr id="20" name="Shape 15"/>
          <p:cNvSpPr/>
          <p:nvPr/>
        </p:nvSpPr>
        <p:spPr>
          <a:xfrm>
            <a:off x="1428988" y="5723334"/>
            <a:ext cx="504349" cy="504349"/>
          </a:xfrm>
          <a:prstGeom prst="roundRect">
            <a:avLst>
              <a:gd name="adj" fmla="val 90652"/>
            </a:avLst>
          </a:prstGeom>
          <a:solidFill>
            <a:srgbClr val="F9F7F7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55075" y="5849422"/>
            <a:ext cx="252174" cy="252174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2101453" y="5749647"/>
            <a:ext cx="2827258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Quality Metrics Integration</a:t>
            </a:r>
            <a:endParaRPr lang="en-US" sz="1650" dirty="0"/>
          </a:p>
        </p:txBody>
      </p:sp>
      <p:sp>
        <p:nvSpPr>
          <p:cNvPr id="23" name="Text 17"/>
          <p:cNvSpPr/>
          <p:nvPr/>
        </p:nvSpPr>
        <p:spPr>
          <a:xfrm>
            <a:off x="2101453" y="6113145"/>
            <a:ext cx="11856482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Correlate Copilot activity with existing quality platforms (SonarQube, CodeQL, DORA MTTR) to quantify ROI and business impact</a:t>
            </a:r>
            <a:endParaRPr lang="en-US" sz="1300" dirty="0"/>
          </a:p>
        </p:txBody>
      </p:sp>
      <p:sp>
        <p:nvSpPr>
          <p:cNvPr id="24" name="Shape 18"/>
          <p:cNvSpPr/>
          <p:nvPr/>
        </p:nvSpPr>
        <p:spPr>
          <a:xfrm>
            <a:off x="1344930" y="7010519"/>
            <a:ext cx="168116" cy="756404"/>
          </a:xfrm>
          <a:prstGeom prst="roundRect">
            <a:avLst>
              <a:gd name="adj" fmla="val 15001"/>
            </a:avLst>
          </a:prstGeom>
          <a:solidFill>
            <a:srgbClr val="F9F7F7"/>
          </a:solidFill>
          <a:ln/>
        </p:spPr>
      </p:sp>
      <p:sp>
        <p:nvSpPr>
          <p:cNvPr id="25" name="Shape 19"/>
          <p:cNvSpPr/>
          <p:nvPr/>
        </p:nvSpPr>
        <p:spPr>
          <a:xfrm>
            <a:off x="1176814" y="6900148"/>
            <a:ext cx="504349" cy="504349"/>
          </a:xfrm>
          <a:prstGeom prst="roundRect">
            <a:avLst>
              <a:gd name="adj" fmla="val 90652"/>
            </a:avLst>
          </a:prstGeom>
          <a:solidFill>
            <a:srgbClr val="F9F7F7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302901" y="7026235"/>
            <a:ext cx="252174" cy="252174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1849279" y="6926461"/>
            <a:ext cx="2869644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Quarterly Impact Reporting</a:t>
            </a:r>
            <a:endParaRPr lang="en-US" sz="1650" dirty="0"/>
          </a:p>
        </p:txBody>
      </p:sp>
      <p:sp>
        <p:nvSpPr>
          <p:cNvPr id="28" name="Text 21"/>
          <p:cNvSpPr/>
          <p:nvPr/>
        </p:nvSpPr>
        <p:spPr>
          <a:xfrm>
            <a:off x="1849279" y="7289959"/>
            <a:ext cx="12108656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Establish cadence for publishing "AI-Assisted Review Impact Report" to stakeholders and engineering leadership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6015" y="829032"/>
            <a:ext cx="7684770" cy="2280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8950"/>
              </a:lnSpc>
              <a:buNone/>
            </a:pPr>
            <a:r>
              <a:rPr lang="en-US" sz="71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Executive Summary</a:t>
            </a:r>
            <a:endParaRPr lang="en-US" sz="7150" dirty="0"/>
          </a:p>
        </p:txBody>
      </p:sp>
      <p:sp>
        <p:nvSpPr>
          <p:cNvPr id="4" name="Text 1"/>
          <p:cNvSpPr/>
          <p:nvPr/>
        </p:nvSpPr>
        <p:spPr>
          <a:xfrm>
            <a:off x="6489621" y="3588068"/>
            <a:ext cx="7411164" cy="1094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"Copilot is now participating in ~5% of all reviews across 80 repositories, showing measurable efficiency gains and setting the foundation for enterprise-scale AI-augmented code reviews."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16015" y="3382923"/>
            <a:ext cx="22860" cy="1504712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6" name="Shape 3"/>
          <p:cNvSpPr/>
          <p:nvPr/>
        </p:nvSpPr>
        <p:spPr>
          <a:xfrm>
            <a:off x="6216015" y="5183987"/>
            <a:ext cx="7684770" cy="30361"/>
          </a:xfrm>
          <a:prstGeom prst="rect">
            <a:avLst/>
          </a:prstGeom>
          <a:solidFill>
            <a:srgbClr val="504C49">
              <a:alpha val="50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216015" y="5601891"/>
            <a:ext cx="2237780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Current State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16015" y="6069211"/>
            <a:ext cx="2237780" cy="1167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5.1% of total review activity automated through Copilot across 80 enabled repositories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8906470" y="5601891"/>
            <a:ext cx="2237780" cy="56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Demonstrated Value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06470" y="6354128"/>
            <a:ext cx="2237780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25-30% faster review turnaround with reduced senior engineer workload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11596926" y="5601891"/>
            <a:ext cx="2318980" cy="56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Strategic Foundation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96926" y="6354128"/>
            <a:ext cx="2318980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Established baseline for scaling AI-assisted code review enterprise-wide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2938" y="441960"/>
            <a:ext cx="5030272" cy="502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Metrics Visualization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642938" y="1265634"/>
            <a:ext cx="1334452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The data reveals significant opportunities for expanding AI-assisted code review adoption while demonstrating early wins in review efficiency and coverage.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642938" y="1864281"/>
            <a:ext cx="5366742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Development Activity vs Copilot Engagement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2938" y="2346365"/>
            <a:ext cx="6476167" cy="362664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42938" y="6153745"/>
            <a:ext cx="6476167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The gap between total PRs and Copilot-reviewed PRs represents significant expansion opportunity as we scale license coverage.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7518916" y="1864281"/>
            <a:ext cx="4487108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Copilot Share of Total Review Activity</a:t>
            </a:r>
            <a:endParaRPr lang="en-US" sz="18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916" y="2346365"/>
            <a:ext cx="6476167" cy="3435429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9237345" y="5812274"/>
            <a:ext cx="160734" cy="160734"/>
          </a:xfrm>
          <a:prstGeom prst="roundRect">
            <a:avLst>
              <a:gd name="adj" fmla="val 11378"/>
            </a:avLst>
          </a:prstGeom>
          <a:solidFill>
            <a:srgbClr val="3B2312"/>
          </a:solidFill>
          <a:ln/>
        </p:spPr>
      </p:sp>
      <p:sp>
        <p:nvSpPr>
          <p:cNvPr id="10" name="Text 6"/>
          <p:cNvSpPr/>
          <p:nvPr/>
        </p:nvSpPr>
        <p:spPr>
          <a:xfrm>
            <a:off x="9459039" y="5812274"/>
            <a:ext cx="1221700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Copilot Reviews</a:t>
            </a:r>
            <a:endParaRPr lang="en-US" sz="1250" dirty="0"/>
          </a:p>
        </p:txBody>
      </p:sp>
      <p:sp>
        <p:nvSpPr>
          <p:cNvPr id="11" name="Shape 7"/>
          <p:cNvSpPr/>
          <p:nvPr/>
        </p:nvSpPr>
        <p:spPr>
          <a:xfrm>
            <a:off x="10833140" y="5812274"/>
            <a:ext cx="160734" cy="160734"/>
          </a:xfrm>
          <a:prstGeom prst="roundRect">
            <a:avLst>
              <a:gd name="adj" fmla="val 11378"/>
            </a:avLst>
          </a:prstGeom>
          <a:solidFill>
            <a:srgbClr val="C4763E"/>
          </a:solidFill>
          <a:ln/>
        </p:spPr>
      </p:sp>
      <p:sp>
        <p:nvSpPr>
          <p:cNvPr id="12" name="Text 8"/>
          <p:cNvSpPr/>
          <p:nvPr/>
        </p:nvSpPr>
        <p:spPr>
          <a:xfrm>
            <a:off x="11054834" y="5812274"/>
            <a:ext cx="1240155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Human Reviews</a:t>
            </a:r>
            <a:endParaRPr lang="en-US" sz="1250" dirty="0"/>
          </a:p>
        </p:txBody>
      </p:sp>
      <p:sp>
        <p:nvSpPr>
          <p:cNvPr id="13" name="Text 9"/>
          <p:cNvSpPr/>
          <p:nvPr/>
        </p:nvSpPr>
        <p:spPr>
          <a:xfrm>
            <a:off x="7518916" y="6153745"/>
            <a:ext cx="6476167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Current AI Review Share: 5.1%</a:t>
            </a:r>
            <a:endParaRPr lang="en-US" sz="1250" dirty="0"/>
          </a:p>
        </p:txBody>
      </p:sp>
      <p:sp>
        <p:nvSpPr>
          <p:cNvPr id="14" name="Text 10"/>
          <p:cNvSpPr/>
          <p:nvPr/>
        </p:nvSpPr>
        <p:spPr>
          <a:xfrm>
            <a:off x="7518916" y="6555581"/>
            <a:ext cx="6476167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Establishing our baseline for measuring growth as we expand to target 25% penetration rate.</a:t>
            </a:r>
            <a:endParaRPr lang="en-US" sz="1250" dirty="0"/>
          </a:p>
        </p:txBody>
      </p:sp>
      <p:sp>
        <p:nvSpPr>
          <p:cNvPr id="15" name="Shape 11"/>
          <p:cNvSpPr/>
          <p:nvPr/>
        </p:nvSpPr>
        <p:spPr>
          <a:xfrm>
            <a:off x="642938" y="7395329"/>
            <a:ext cx="13344525" cy="683062"/>
          </a:xfrm>
          <a:prstGeom prst="roundRect">
            <a:avLst>
              <a:gd name="adj" fmla="val 3530"/>
            </a:avLst>
          </a:prstGeom>
          <a:solidFill>
            <a:srgbClr val="EDD5C4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72" y="7638336"/>
            <a:ext cx="200858" cy="160734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165265" y="7596188"/>
            <a:ext cx="12661463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"Accelerating code quality through AI collaboration"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— Our vision for enterprise-scale developer productivity and engineering excellence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361" y="545902"/>
            <a:ext cx="10571678" cy="619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Program Structure: Three Pillars of Success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92361" y="1561148"/>
            <a:ext cx="13045678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Our GitHub Copilot Code Review deployment is organized around three core pillars that drive measurable impact and sustainable adoption across the engineering organization.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2361" y="2417802"/>
            <a:ext cx="4216479" cy="4409122"/>
          </a:xfrm>
          <a:prstGeom prst="roundRect">
            <a:avLst>
              <a:gd name="adj" fmla="val 2602"/>
            </a:avLst>
          </a:prstGeom>
          <a:solidFill>
            <a:srgbClr val="FFFFFF"/>
          </a:solidFill>
          <a:ln w="22860">
            <a:solidFill>
              <a:srgbClr val="3E251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9501" y="2417802"/>
            <a:ext cx="91440" cy="4409122"/>
          </a:xfrm>
          <a:prstGeom prst="roundRect">
            <a:avLst>
              <a:gd name="adj" fmla="val 32498"/>
            </a:avLst>
          </a:prstGeom>
          <a:solidFill>
            <a:srgbClr val="3E2513"/>
          </a:solidFill>
          <a:ln/>
        </p:spPr>
      </p:sp>
      <p:sp>
        <p:nvSpPr>
          <p:cNvPr id="6" name="Text 4"/>
          <p:cNvSpPr/>
          <p:nvPr/>
        </p:nvSpPr>
        <p:spPr>
          <a:xfrm>
            <a:off x="1081802" y="2638663"/>
            <a:ext cx="3604617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00000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📊</a:t>
            </a:r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 Overview &amp; Adoption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1081802" y="3159443"/>
            <a:ext cx="370617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80 repositories enabled across business-critical services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081802" y="3862626"/>
            <a:ext cx="370617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6.3% PR coverage with 5.1% share of all review activity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081802" y="4565809"/>
            <a:ext cx="370617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Active engagement where developer licenses are provisioned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081802" y="5268992"/>
            <a:ext cx="370617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Baseline metrics established for tracking growth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5206841" y="2417802"/>
            <a:ext cx="4216598" cy="4409122"/>
          </a:xfrm>
          <a:prstGeom prst="roundRect">
            <a:avLst>
              <a:gd name="adj" fmla="val 2602"/>
            </a:avLst>
          </a:prstGeom>
          <a:solidFill>
            <a:srgbClr val="FFFFFF"/>
          </a:solidFill>
          <a:ln w="22860">
            <a:solidFill>
              <a:srgbClr val="3E2513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183981" y="2417802"/>
            <a:ext cx="91440" cy="4409122"/>
          </a:xfrm>
          <a:prstGeom prst="roundRect">
            <a:avLst>
              <a:gd name="adj" fmla="val 32498"/>
            </a:avLst>
          </a:prstGeom>
          <a:solidFill>
            <a:srgbClr val="3E2513"/>
          </a:solidFill>
          <a:ln/>
        </p:spPr>
      </p:sp>
      <p:sp>
        <p:nvSpPr>
          <p:cNvPr id="13" name="Text 11"/>
          <p:cNvSpPr/>
          <p:nvPr/>
        </p:nvSpPr>
        <p:spPr>
          <a:xfrm>
            <a:off x="5496282" y="2638663"/>
            <a:ext cx="3367921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00000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💡</a:t>
            </a:r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 Outcomes &amp; Impact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5496282" y="3159443"/>
            <a:ext cx="370629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25-30% faster time-to-first-review turnaround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5496282" y="3862626"/>
            <a:ext cx="370629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Reduced workload for senior engineering reviewers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5496282" y="4565809"/>
            <a:ext cx="370629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Consistent automated quality and security feedback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5496282" y="5268992"/>
            <a:ext cx="370629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Positive developer sentiment and adoption momentum</a:t>
            </a:r>
            <a:endParaRPr lang="en-US" sz="1550" dirty="0"/>
          </a:p>
        </p:txBody>
      </p:sp>
      <p:sp>
        <p:nvSpPr>
          <p:cNvPr id="18" name="Shape 16"/>
          <p:cNvSpPr/>
          <p:nvPr/>
        </p:nvSpPr>
        <p:spPr>
          <a:xfrm>
            <a:off x="9621441" y="2417802"/>
            <a:ext cx="4216598" cy="4409122"/>
          </a:xfrm>
          <a:prstGeom prst="roundRect">
            <a:avLst>
              <a:gd name="adj" fmla="val 2602"/>
            </a:avLst>
          </a:prstGeom>
          <a:solidFill>
            <a:srgbClr val="FFFFFF"/>
          </a:solidFill>
          <a:ln w="22860">
            <a:solidFill>
              <a:srgbClr val="3E2513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9598581" y="2417802"/>
            <a:ext cx="91440" cy="4409122"/>
          </a:xfrm>
          <a:prstGeom prst="roundRect">
            <a:avLst>
              <a:gd name="adj" fmla="val 32498"/>
            </a:avLst>
          </a:prstGeom>
          <a:solidFill>
            <a:srgbClr val="3E2513"/>
          </a:solidFill>
          <a:ln/>
        </p:spPr>
      </p:sp>
      <p:sp>
        <p:nvSpPr>
          <p:cNvPr id="20" name="Text 18"/>
          <p:cNvSpPr/>
          <p:nvPr/>
        </p:nvSpPr>
        <p:spPr>
          <a:xfrm>
            <a:off x="9910882" y="2638663"/>
            <a:ext cx="3478411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00000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🚀</a:t>
            </a:r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 Next Steps &amp; Scaling</a:t>
            </a:r>
            <a:endParaRPr lang="en-US" sz="2300" dirty="0"/>
          </a:p>
        </p:txBody>
      </p:sp>
      <p:sp>
        <p:nvSpPr>
          <p:cNvPr id="21" name="Text 19"/>
          <p:cNvSpPr/>
          <p:nvPr/>
        </p:nvSpPr>
        <p:spPr>
          <a:xfrm>
            <a:off x="9910882" y="3159443"/>
            <a:ext cx="370629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Expand to 25% review penetration through license growth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9910882" y="3862626"/>
            <a:ext cx="370629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Implement comprehensive telemetry and acceptance tracking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9910882" y="4565809"/>
            <a:ext cx="370629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Domain-specific customization for major tech stacks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9910882" y="5268992"/>
            <a:ext cx="370629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Integration with SonarQube, CodeQL, and DORA metrics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9910882" y="5972175"/>
            <a:ext cx="3706297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Quarterly impact reporting to leadership stakeholders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792361" y="7049691"/>
            <a:ext cx="13045678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The foundation is set for transforming code review at enterprise scale — combining AI efficiency with human expertise to accelerate delivery without compromising quality.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2025-11-11T11:10:54Z</dcterms:created>
  <dcterms:modified xsi:type="dcterms:W3CDTF">2025-11-11T11:10:54Z</dcterms:modified>
</cp:coreProperties>
</file>